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7" r:id="rId4"/>
    <p:sldId id="278" r:id="rId5"/>
    <p:sldId id="269" r:id="rId6"/>
    <p:sldId id="279" r:id="rId7"/>
    <p:sldId id="270" r:id="rId8"/>
    <p:sldId id="272" r:id="rId9"/>
    <p:sldId id="273" r:id="rId10"/>
    <p:sldId id="271" r:id="rId11"/>
    <p:sldId id="274" r:id="rId12"/>
    <p:sldId id="275" r:id="rId13"/>
    <p:sldId id="276" r:id="rId14"/>
    <p:sldId id="280" r:id="rId15"/>
    <p:sldId id="281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6" d="100"/>
          <a:sy n="86" d="100"/>
        </p:scale>
        <p:origin x="21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99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19.9.2020.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learningapps.org/watch?v=ppp5ieqtc20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hyperlink" Target="https://www.e-sfera.hr/dodatni-digitalni-sadrzaji/8b293713-f80a-4e98-b77e-6eb7616017a4/assets/audio/03_u1__l3_family_dinner_1.mp3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4713" y="1485914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UNIT 1; </a:t>
            </a:r>
            <a:br>
              <a:rPr lang="hr-HR" sz="4400" b="1" u="sng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With</a:t>
            </a:r>
            <a:r>
              <a:rPr lang="hr-HR" sz="4400" b="1" u="sng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you</a:t>
            </a:r>
            <a:r>
              <a:rPr lang="hr-HR" sz="4400" b="1" u="sng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from</a:t>
            </a:r>
            <a:r>
              <a:rPr lang="hr-HR" sz="4400" b="1" u="sng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</a:t>
            </a:r>
            <a:r>
              <a:rPr lang="hr-HR" sz="4400" b="1" u="sng" dirty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start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91440" y="3287722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 err="1"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Modern</a:t>
            </a:r>
            <a:r>
              <a:rPr lang="hr-HR" sz="4400" dirty="0"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family</a:t>
            </a:r>
            <a:endParaRPr lang="hr-HR" sz="4400" dirty="0"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698257">
            <a:off x="638343" y="1325602"/>
            <a:ext cx="3230789" cy="432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14480C5F-56BE-4115-B5F2-A139D7BEE6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7885" cy="6858000"/>
          </a:xfrm>
          <a:prstGeom prst="rect">
            <a:avLst/>
          </a:prstGeom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746C9AA-8669-4303-87B3-321CB68B74F8}"/>
              </a:ext>
            </a:extLst>
          </p:cNvPr>
          <p:cNvSpPr txBox="1">
            <a:spLocks/>
          </p:cNvSpPr>
          <p:nvPr/>
        </p:nvSpPr>
        <p:spPr>
          <a:xfrm>
            <a:off x="5186604" y="15089"/>
            <a:ext cx="7093185" cy="68999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Open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your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exercise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books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page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11. 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B1886E46-EDC9-42B7-836E-FB180966A6D9}"/>
              </a:ext>
            </a:extLst>
          </p:cNvPr>
          <p:cNvSpPr txBox="1">
            <a:spLocks/>
          </p:cNvSpPr>
          <p:nvPr/>
        </p:nvSpPr>
        <p:spPr>
          <a:xfrm>
            <a:off x="5186604" y="608680"/>
            <a:ext cx="7093185" cy="68999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Ovdje ćeš vježbati uporabu vremena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Present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Continuous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Tense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u 1. zadatku i ponoviti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spelling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rules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u 2. zadatku.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9B618575-4BCE-408C-A61B-4E76C9332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3802" y="1298672"/>
            <a:ext cx="7800510" cy="538740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603C70CB-3E7F-447F-8012-31E4F1C51B90}"/>
              </a:ext>
            </a:extLst>
          </p:cNvPr>
          <p:cNvSpPr txBox="1">
            <a:spLocks/>
          </p:cNvSpPr>
          <p:nvPr/>
        </p:nvSpPr>
        <p:spPr>
          <a:xfrm>
            <a:off x="3404693" y="2461006"/>
            <a:ext cx="3957670" cy="412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pl-PL" sz="1600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am reading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l-PL" sz="20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100" dirty="0">
              <a:latin typeface="+mj-lt"/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954A5638-46FF-4106-B9E2-9A47998E8F66}"/>
              </a:ext>
            </a:extLst>
          </p:cNvPr>
          <p:cNvSpPr txBox="1">
            <a:spLocks/>
          </p:cNvSpPr>
          <p:nvPr/>
        </p:nvSpPr>
        <p:spPr>
          <a:xfrm>
            <a:off x="6655356" y="2461007"/>
            <a:ext cx="3957670" cy="412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pl-PL" sz="1600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am enjoying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l-PL" sz="20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100" dirty="0">
              <a:latin typeface="+mj-lt"/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09760A5B-B71D-4AF6-9281-36371E07E55C}"/>
              </a:ext>
            </a:extLst>
          </p:cNvPr>
          <p:cNvSpPr txBox="1">
            <a:spLocks/>
          </p:cNvSpPr>
          <p:nvPr/>
        </p:nvSpPr>
        <p:spPr>
          <a:xfrm>
            <a:off x="4474017" y="5537026"/>
            <a:ext cx="3957670" cy="7122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pl-PL" sz="1600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baking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pl-PL" sz="1600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smiling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l-PL" sz="20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7853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 build="p"/>
      <p:bldP spid="8" grpId="0" build="p"/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2">
            <a:extLst>
              <a:ext uri="{FF2B5EF4-FFF2-40B4-BE49-F238E27FC236}">
                <a16:creationId xmlns:a16="http://schemas.microsoft.com/office/drawing/2014/main" id="{939564B3-F23B-4A42-9CC6-CD69E0698DDA}"/>
              </a:ext>
            </a:extLst>
          </p:cNvPr>
          <p:cNvSpPr txBox="1">
            <a:spLocks/>
          </p:cNvSpPr>
          <p:nvPr/>
        </p:nvSpPr>
        <p:spPr>
          <a:xfrm>
            <a:off x="5683574" y="1898925"/>
            <a:ext cx="5464690" cy="2101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Kratki prikaz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Present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Continuousa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se nalazi u GRAMMAR CORNER na 135. stranici tvog udžbenika, a možeš uvježbati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Present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Continuous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 igranjem igrice na sljedećoj poveznici:</a:t>
            </a: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https://learningapps.org/watch?v=ppp5ieqtc20</a:t>
            </a: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378013B7-8EE2-4DCD-957E-6DC581DD3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324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07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7C85A3CC-1C33-4EC8-A6D2-F9859F397D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25825" cy="6858000"/>
          </a:xfrm>
          <a:prstGeom prst="rect">
            <a:avLst/>
          </a:prstGeom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31E7753-9272-45FD-BA49-F5935605B30C}"/>
              </a:ext>
            </a:extLst>
          </p:cNvPr>
          <p:cNvSpPr txBox="1">
            <a:spLocks/>
          </p:cNvSpPr>
          <p:nvPr/>
        </p:nvSpPr>
        <p:spPr>
          <a:xfrm>
            <a:off x="5186604" y="15089"/>
            <a:ext cx="7093185" cy="68999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Open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your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books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page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13. 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6C430140-952B-450D-ABA5-0EB4C772FE3A}"/>
              </a:ext>
            </a:extLst>
          </p:cNvPr>
          <p:cNvSpPr txBox="1">
            <a:spLocks/>
          </p:cNvSpPr>
          <p:nvPr/>
        </p:nvSpPr>
        <p:spPr>
          <a:xfrm>
            <a:off x="5186604" y="608680"/>
            <a:ext cx="7093185" cy="16571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Claire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pokušava organizirati fotografiranje za obiteljsku fotografiju. Zove ih kako bi provjerila njihove planove i obveze. Pogledaj koje obveze oni već imaju dogovorene. Odaberi nekoliko likova i u bilježnicu zapiši razgovor tog lika sa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Claire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BC428CA1-A90C-4001-8975-02A56F1E60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9330" y="1891974"/>
            <a:ext cx="3859511" cy="313889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DCDA73F5-D799-4381-9DD9-1B8505C85A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621851" y="1914275"/>
            <a:ext cx="2048850" cy="175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4E831CB-33E5-4DB0-9C8C-E2AAC0F1D78E}"/>
              </a:ext>
            </a:extLst>
          </p:cNvPr>
          <p:cNvSpPr txBox="1">
            <a:spLocks/>
          </p:cNvSpPr>
          <p:nvPr/>
        </p:nvSpPr>
        <p:spPr>
          <a:xfrm>
            <a:off x="5186604" y="5288016"/>
            <a:ext cx="7093185" cy="16571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Hailey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: 	Let me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see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I’m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going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shopping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at 5 pm on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Sunday</a:t>
            </a:r>
            <a:b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and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I’m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babysitting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Lily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at 5pm on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Friday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55837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EEA8C6F0-75CF-4012-9338-E1BDC5DDA5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114" y="1779558"/>
            <a:ext cx="4703145" cy="67048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0F083CEC-1960-40EF-8D64-C7AC85682C08}"/>
              </a:ext>
            </a:extLst>
          </p:cNvPr>
          <p:cNvSpPr txBox="1">
            <a:spLocks/>
          </p:cNvSpPr>
          <p:nvPr/>
        </p:nvSpPr>
        <p:spPr>
          <a:xfrm>
            <a:off x="5476537" y="1779558"/>
            <a:ext cx="6511024" cy="828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Još jednom promotri sve njihove obveze i probaj odgonetnuti koje vrijeme bi svima odgovaralo.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0D1856A0-B26C-491C-8511-A1D76302F0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656205"/>
            <a:ext cx="5602675" cy="14218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BA2BAD8-ECB1-4893-9128-F0D2898B9502}"/>
              </a:ext>
            </a:extLst>
          </p:cNvPr>
          <p:cNvSpPr txBox="1">
            <a:spLocks/>
          </p:cNvSpPr>
          <p:nvPr/>
        </p:nvSpPr>
        <p:spPr>
          <a:xfrm>
            <a:off x="404114" y="3814435"/>
            <a:ext cx="5405671" cy="110536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Imaš li ti nekih dogovorenih obveza?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Napiši rečenicu ili dvije o tim obvezama u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Present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Continuousu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3165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8FA49DB1-26ED-46FA-95AC-A7423DF18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53935"/>
            <a:ext cx="5734050" cy="15335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ED71374F-0107-4E20-942A-EC88490A812E}"/>
              </a:ext>
            </a:extLst>
          </p:cNvPr>
          <p:cNvSpPr txBox="1">
            <a:spLocks/>
          </p:cNvSpPr>
          <p:nvPr/>
        </p:nvSpPr>
        <p:spPr>
          <a:xfrm>
            <a:off x="361950" y="706415"/>
            <a:ext cx="5525894" cy="828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 136. stranici svog udžbenika prouči razliku između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Present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Simple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Present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Continuous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oblika.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F0FF8DBE-4839-469B-97A8-C1EEA6BA27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2289" y="2253475"/>
            <a:ext cx="7967421" cy="389811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30253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14480C5F-56BE-4115-B5F2-A139D7BEE6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7885" cy="6858000"/>
          </a:xfrm>
          <a:prstGeom prst="rect">
            <a:avLst/>
          </a:prstGeom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746C9AA-8669-4303-87B3-321CB68B74F8}"/>
              </a:ext>
            </a:extLst>
          </p:cNvPr>
          <p:cNvSpPr txBox="1">
            <a:spLocks/>
          </p:cNvSpPr>
          <p:nvPr/>
        </p:nvSpPr>
        <p:spPr>
          <a:xfrm>
            <a:off x="5186604" y="15089"/>
            <a:ext cx="7093185" cy="68999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Open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your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exercise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books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page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11. 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B1886E46-EDC9-42B7-836E-FB180966A6D9}"/>
              </a:ext>
            </a:extLst>
          </p:cNvPr>
          <p:cNvSpPr txBox="1">
            <a:spLocks/>
          </p:cNvSpPr>
          <p:nvPr/>
        </p:nvSpPr>
        <p:spPr>
          <a:xfrm>
            <a:off x="5186604" y="608680"/>
            <a:ext cx="7093185" cy="141557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 3. zadatku ćeš pročitati  tekst i zaokružiti točan oblik glagola: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Present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simple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ili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Present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continuous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9B618575-4BCE-408C-A61B-4E76C93325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314" y="1619467"/>
            <a:ext cx="10008386" cy="48974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4B913C02-2B28-450E-AFE5-5D6596AD8C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926" y="2137396"/>
            <a:ext cx="378709" cy="37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2F532335-9C3F-4A93-8A92-226CD9F12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128" y="2369152"/>
            <a:ext cx="653477" cy="37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018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129AED70-A90D-4203-AE70-2C655C417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88"/>
            <a:ext cx="5098815" cy="6827824"/>
          </a:xfrm>
          <a:prstGeom prst="rect">
            <a:avLst/>
          </a:prstGeom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9879121-A7FF-4672-89C9-DF70CC4F9B2B}"/>
              </a:ext>
            </a:extLst>
          </p:cNvPr>
          <p:cNvSpPr txBox="1">
            <a:spLocks/>
          </p:cNvSpPr>
          <p:nvPr/>
        </p:nvSpPr>
        <p:spPr>
          <a:xfrm>
            <a:off x="5186604" y="15089"/>
            <a:ext cx="7093185" cy="68999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Open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your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books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page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12.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45A3AB95-7567-41FB-A284-7A8E26FE3D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665" y="2109052"/>
            <a:ext cx="10234670" cy="397677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6E52202-6CEF-401C-8EAE-477CC49CB0B6}"/>
              </a:ext>
            </a:extLst>
          </p:cNvPr>
          <p:cNvSpPr txBox="1">
            <a:spLocks/>
          </p:cNvSpPr>
          <p:nvPr/>
        </p:nvSpPr>
        <p:spPr>
          <a:xfrm>
            <a:off x="5186604" y="608680"/>
            <a:ext cx="7093185" cy="165712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Look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at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the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photos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in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task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1.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Match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the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pictures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with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their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descriptions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Pogledaj fotografije u 1. zadatku i spoji ih sa njihovim opisima.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9B713B7-6BB8-4D6C-B954-D514357672B2}"/>
              </a:ext>
            </a:extLst>
          </p:cNvPr>
          <p:cNvSpPr txBox="1">
            <a:spLocks/>
          </p:cNvSpPr>
          <p:nvPr/>
        </p:nvSpPr>
        <p:spPr>
          <a:xfrm>
            <a:off x="1190215" y="2594934"/>
            <a:ext cx="1359192" cy="2579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pl-PL" sz="1800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pl-PL" sz="1800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pl-PL" sz="1800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pl-PL" sz="1800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l-PL" sz="20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5981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0E20BF5-E775-4817-BF90-AE633BAEDF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402" y="262052"/>
            <a:ext cx="5762625" cy="155257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5BDE07C6-B351-4D19-9B69-CA914E08A112}"/>
              </a:ext>
            </a:extLst>
          </p:cNvPr>
          <p:cNvSpPr txBox="1">
            <a:spLocks/>
          </p:cNvSpPr>
          <p:nvPr/>
        </p:nvSpPr>
        <p:spPr>
          <a:xfrm>
            <a:off x="6873141" y="320563"/>
            <a:ext cx="5190328" cy="817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Primjećuješ li da glagoli u svim ovim rečenicama imaju nešto zajedničko?</a:t>
            </a: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1900" b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Picture 4" descr="Vidi izvornu sliku">
            <a:extLst>
              <a:ext uri="{FF2B5EF4-FFF2-40B4-BE49-F238E27FC236}">
                <a16:creationId xmlns:a16="http://schemas.microsoft.com/office/drawing/2014/main" id="{41C557B2-3534-4E0F-BFC5-C68317937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877" y="317137"/>
            <a:ext cx="451706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8D1D541C-5FE9-4936-A27C-45004A101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556" y="633200"/>
            <a:ext cx="451706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B9BCEA2D-05EE-456B-BBE1-A4F092B48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303" y="914938"/>
            <a:ext cx="451706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7A7EE30A-B40E-4D89-A733-7382C4BBA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879" y="1240718"/>
            <a:ext cx="451706" cy="44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8F912211-5B93-4DBE-82D5-616DE1B8D7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464" y="662977"/>
            <a:ext cx="645966" cy="10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id="{9A00804E-6239-4952-AA17-A8E677815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575" y="939901"/>
            <a:ext cx="645966" cy="10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C26F1AD8-2610-4F43-A69D-671CB5434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74194" flipV="1">
            <a:off x="1246682" y="1251220"/>
            <a:ext cx="293530" cy="15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5F874555-19C6-48EB-A99F-3898B6F44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098" y="1555139"/>
            <a:ext cx="645966" cy="10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7207572D-8C99-4987-B193-E72405A9DF4B}"/>
              </a:ext>
            </a:extLst>
          </p:cNvPr>
          <p:cNvSpPr txBox="1">
            <a:spLocks/>
          </p:cNvSpPr>
          <p:nvPr/>
        </p:nvSpPr>
        <p:spPr>
          <a:xfrm>
            <a:off x="6873141" y="1058020"/>
            <a:ext cx="5190328" cy="817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 je 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PRESENT CONTINUOUS</a:t>
            </a:r>
            <a:r>
              <a:rPr lang="hr-HR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!</a:t>
            </a: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1900" b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45C856BB-5BD3-4319-95BB-D843608FF3E6}"/>
              </a:ext>
            </a:extLst>
          </p:cNvPr>
          <p:cNvSpPr txBox="1">
            <a:spLocks/>
          </p:cNvSpPr>
          <p:nvPr/>
        </p:nvSpPr>
        <p:spPr>
          <a:xfrm>
            <a:off x="460934" y="1924234"/>
            <a:ext cx="5455124" cy="3693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PRESENT CONTINUOUS 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koristimo za radnje koje se odvijaju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now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at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this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moment..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 početku rečenicu najčešće se nalazi subjekt, odnosno vršitelj radnje.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Nakon subjekta slijedi pomoćni glagol (glagol koji dolazi prije glavnog glagola), u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Present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Continuousu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je pomoćni glagol TO BE (BITI) – u 1. licu jednine to će biti AM, u 3. licu jednine IS, a u svim ostalim licima ARE.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Nakon pomoćnog glagola slijedi glavni glagol, te se na njega dodaje nastavak ing.</a:t>
            </a:r>
            <a:endParaRPr lang="hr-HR" sz="2000" b="1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F305C9A7-C406-49B7-A889-7CD6BB30485F}"/>
              </a:ext>
            </a:extLst>
          </p:cNvPr>
          <p:cNvSpPr txBox="1">
            <a:spLocks/>
          </p:cNvSpPr>
          <p:nvPr/>
        </p:nvSpPr>
        <p:spPr>
          <a:xfrm>
            <a:off x="6275944" y="1924233"/>
            <a:ext cx="5455124" cy="43774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Ako glagol završava na jedan suglasnik ispred kojeg stoji kratak, naglašen samoglasnik, krajnji se suglasnik ispred –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ing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udvostručava: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stop –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stopping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Krajnje –l se uvijek udvostručava:</a:t>
            </a:r>
          </a:p>
          <a:p>
            <a:pPr marL="0" indent="0">
              <a:buNone/>
            </a:pP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travel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travelling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Ukoliko glagol završava na –e, to -e se gubi i dodaje se nastavak –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ing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0" indent="0">
              <a:buNone/>
            </a:pP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come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coming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Ukoliko glagoli završavaju na –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nastavak -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prelazi u y i dodaje se nastavak –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ing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0" indent="0">
              <a:buNone/>
            </a:pP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dying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98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F305C9A7-C406-49B7-A889-7CD6BB30485F}"/>
              </a:ext>
            </a:extLst>
          </p:cNvPr>
          <p:cNvSpPr txBox="1">
            <a:spLocks/>
          </p:cNvSpPr>
          <p:nvPr/>
        </p:nvSpPr>
        <p:spPr>
          <a:xfrm>
            <a:off x="409523" y="729363"/>
            <a:ext cx="5455124" cy="16172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Prilikom izražavanja negacije, pravilo je da se između pomoćnog glagola TO BE i glavnog glagola stavlja negacija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 am </a:t>
            </a:r>
            <a:r>
              <a:rPr lang="hr-HR" sz="2000" i="1" u="sng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doing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my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homework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at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moment. </a:t>
            </a: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6A865556-A7A4-42E5-9357-F628C80FDB1D}"/>
              </a:ext>
            </a:extLst>
          </p:cNvPr>
          <p:cNvSpPr txBox="1">
            <a:spLocks/>
          </p:cNvSpPr>
          <p:nvPr/>
        </p:nvSpPr>
        <p:spPr>
          <a:xfrm>
            <a:off x="6327354" y="729363"/>
            <a:ext cx="5455124" cy="5274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Kako ćeš izreći Ja kuham? 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 am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cooking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  <a:p>
            <a:pPr marL="0" indent="0">
              <a:buNone/>
            </a:pPr>
            <a:r>
              <a:rPr lang="hr-HR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 kako ćeš postaviti pitanje?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Am I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cooking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  <a:p>
            <a:pPr marL="0" indent="0">
              <a:buNone/>
            </a:pPr>
            <a:r>
              <a:rPr lang="hr-HR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Primjećuješ li da si samo zamijenio mjesta pomoćnog glagola i subjekta?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Kod upitnog oblika, pomoćni glagol TO BE mijenja mjesto sa subjektom, odnosno vršiteljem radnje, dok ostatak rečenice ostaje nepromijenjen.</a:t>
            </a: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Kako ću onda pitati ŠTO ja kuham? </a:t>
            </a:r>
          </a:p>
          <a:p>
            <a:pPr marL="0" indent="0">
              <a:buNone/>
            </a:pP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What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am I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cooking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  <a:p>
            <a:pPr marL="0" indent="0">
              <a:buNone/>
            </a:pPr>
            <a:r>
              <a:rPr lang="hr-HR" sz="20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Dakle, samo 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ispred pomoćnog glagola stavljam upitnu riječ WH~!</a:t>
            </a: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D952C855-5308-4BF5-A5D0-8082CD3547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23" y="2214333"/>
            <a:ext cx="5455124" cy="26838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9C0A0413-81F9-46D6-B24A-12309FD1DC2C}"/>
              </a:ext>
            </a:extLst>
          </p:cNvPr>
          <p:cNvSpPr txBox="1">
            <a:spLocks/>
          </p:cNvSpPr>
          <p:nvPr/>
        </p:nvSpPr>
        <p:spPr>
          <a:xfrm>
            <a:off x="409522" y="5195578"/>
            <a:ext cx="5455124" cy="16172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Objašnjenje se nalazi i u udžbeniku na 12. stranici, gdje možeš vidjeti da se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Present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Continuous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koristi i za dogovorene planove.</a:t>
            </a: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46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D4821365-845B-485A-ADDC-CE11191E65DB}"/>
              </a:ext>
            </a:extLst>
          </p:cNvPr>
          <p:cNvSpPr txBox="1">
            <a:spLocks/>
          </p:cNvSpPr>
          <p:nvPr/>
        </p:nvSpPr>
        <p:spPr>
          <a:xfrm>
            <a:off x="367272" y="261012"/>
            <a:ext cx="4248797" cy="5497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Znaš li značenje sljedećih riječi?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plans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r>
              <a:rPr lang="hr-HR" sz="2000" i="1" dirty="0">
                <a:latin typeface="Cambria" panose="02040503050406030204" pitchFamily="18" charset="0"/>
                <a:ea typeface="Cambria" panose="02040503050406030204" pitchFamily="18" charset="0"/>
              </a:rPr>
              <a:t>planovi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arrangements</a:t>
            </a:r>
            <a:r>
              <a:rPr lang="hr-HR" sz="2000" i="1" dirty="0">
                <a:latin typeface="Cambria" panose="02040503050406030204" pitchFamily="18" charset="0"/>
                <a:ea typeface="Cambria" panose="02040503050406030204" pitchFamily="18" charset="0"/>
              </a:rPr>
              <a:t>	dogovori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schedule</a:t>
            </a:r>
            <a:r>
              <a:rPr lang="hr-HR" sz="2000" i="1" dirty="0">
                <a:latin typeface="Cambria" panose="02040503050406030204" pitchFamily="18" charset="0"/>
                <a:ea typeface="Cambria" panose="02040503050406030204" pitchFamily="18" charset="0"/>
              </a:rPr>
              <a:t>	raspored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redecorate</a:t>
            </a:r>
            <a:r>
              <a:rPr lang="hr-HR" sz="2000" i="1" dirty="0">
                <a:latin typeface="Cambria" panose="02040503050406030204" pitchFamily="18" charset="0"/>
                <a:ea typeface="Cambria" panose="02040503050406030204" pitchFamily="18" charset="0"/>
              </a:rPr>
              <a:t>	preurediti</a:t>
            </a:r>
          </a:p>
          <a:p>
            <a:pPr marL="0" indent="0"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apartment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r>
              <a:rPr lang="hr-HR" sz="2000" i="1" dirty="0">
                <a:latin typeface="Cambria" panose="02040503050406030204" pitchFamily="18" charset="0"/>
                <a:ea typeface="Cambria" panose="02040503050406030204" pitchFamily="18" charset="0"/>
              </a:rPr>
              <a:t>stan</a:t>
            </a:r>
          </a:p>
          <a:p>
            <a:pPr marL="0" indent="0"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go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hiking</a:t>
            </a:r>
            <a:r>
              <a:rPr lang="hr-HR" sz="2000" i="1" dirty="0">
                <a:latin typeface="Cambria" panose="02040503050406030204" pitchFamily="18" charset="0"/>
                <a:ea typeface="Cambria" panose="02040503050406030204" pitchFamily="18" charset="0"/>
              </a:rPr>
              <a:t>	otići na planinarenje</a:t>
            </a:r>
          </a:p>
          <a:p>
            <a:pPr marL="0" indent="0">
              <a:buNone/>
            </a:pPr>
            <a:endParaRPr lang="hr-HR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b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 znaš li razliku između riječi </a:t>
            </a:r>
            <a:r>
              <a:rPr lang="hr-HR" sz="2000" b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dinner</a:t>
            </a:r>
            <a:r>
              <a:rPr lang="hr-HR" sz="2000" b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 </a:t>
            </a:r>
            <a:r>
              <a:rPr lang="hr-HR" sz="2000" b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diner</a:t>
            </a:r>
            <a:r>
              <a:rPr lang="hr-HR" sz="2000" b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  <a:p>
            <a:pPr marL="0" indent="0">
              <a:buNone/>
            </a:pPr>
            <a:endParaRPr lang="hr-HR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dinner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r>
              <a:rPr lang="hr-HR" sz="2000" i="1" dirty="0">
                <a:latin typeface="Cambria" panose="02040503050406030204" pitchFamily="18" charset="0"/>
                <a:ea typeface="Cambria" panose="02040503050406030204" pitchFamily="18" charset="0"/>
              </a:rPr>
              <a:t>	večera </a:t>
            </a:r>
          </a:p>
          <a:p>
            <a:pPr marL="0" indent="0">
              <a:buNone/>
            </a:pPr>
            <a:r>
              <a:rPr lang="hr-HR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diner</a:t>
            </a:r>
            <a:r>
              <a:rPr lang="hr-HR" sz="2000" b="1" dirty="0"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r>
              <a:rPr lang="hr-HR" sz="2000" i="1" dirty="0">
                <a:latin typeface="Cambria" panose="02040503050406030204" pitchFamily="18" charset="0"/>
                <a:ea typeface="Cambria" panose="02040503050406030204" pitchFamily="18" charset="0"/>
              </a:rPr>
              <a:t>	restoran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19A42639-6FBE-49BA-B467-02C3817FEE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11" y="2595711"/>
            <a:ext cx="4966717" cy="400127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F1589BC-B7E6-4BA0-9F1F-C13C9329B74E}"/>
              </a:ext>
            </a:extLst>
          </p:cNvPr>
          <p:cNvSpPr txBox="1">
            <a:spLocks/>
          </p:cNvSpPr>
          <p:nvPr/>
        </p:nvSpPr>
        <p:spPr>
          <a:xfrm>
            <a:off x="6096000" y="261012"/>
            <a:ext cx="5455124" cy="16172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Poslušaj razgovor gospodina i gospođe Green, a nakon slušanja zapiši u bilježnicu tko što radi za kraj tjedna.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hlinkClick r:id="rId5"/>
              </a:rPr>
              <a:t>https://www.e-sfera.hr/dodatni-digitalni-sadrzaji/8b293713-f80a-4e98-b77e-6eb7616017a4/assets/audio/03_u1__l3_family_dinner_1.mp3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8" name="07_03_Everybodys_busy_Mr_and_Mrs_Green_plans">
            <a:hlinkClick r:id="" action="ppaction://media"/>
            <a:extLst>
              <a:ext uri="{FF2B5EF4-FFF2-40B4-BE49-F238E27FC236}">
                <a16:creationId xmlns:a16="http://schemas.microsoft.com/office/drawing/2014/main" id="{2729B3ED-A55B-466C-9892-DBCF476FA1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15865" y="10696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1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3400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p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19A42639-6FBE-49BA-B467-02C3817FEE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270" y="1428361"/>
            <a:ext cx="4966717" cy="400127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F1589BC-B7E6-4BA0-9F1F-C13C9329B74E}"/>
              </a:ext>
            </a:extLst>
          </p:cNvPr>
          <p:cNvSpPr txBox="1">
            <a:spLocks/>
          </p:cNvSpPr>
          <p:nvPr/>
        </p:nvSpPr>
        <p:spPr>
          <a:xfrm>
            <a:off x="408878" y="874329"/>
            <a:ext cx="5455124" cy="16172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Jesi li uspio otkriti tko što radi za kraj tjedna?</a:t>
            </a: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D48D7D3-5412-490A-BAC5-82A35C99C24E}"/>
              </a:ext>
            </a:extLst>
          </p:cNvPr>
          <p:cNvSpPr txBox="1">
            <a:spLocks/>
          </p:cNvSpPr>
          <p:nvPr/>
        </p:nvSpPr>
        <p:spPr>
          <a:xfrm>
            <a:off x="6328000" y="2222083"/>
            <a:ext cx="5455124" cy="24138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Nancy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is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visiting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her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friend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Donna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buNone/>
            </a:pP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Nancy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and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Donna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are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going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hiking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buNone/>
            </a:pP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John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is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meeting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Sarah’s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parents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buNone/>
            </a:pP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John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and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Sarah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are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having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dinner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buNone/>
            </a:pP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Hanna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is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travelling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to London.</a:t>
            </a:r>
          </a:p>
          <a:p>
            <a:pPr marL="0" indent="0">
              <a:buNone/>
            </a:pP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Layla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is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redecorating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her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apartment</a:t>
            </a:r>
            <a:r>
              <a:rPr lang="hr-HR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3015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C910ECAC-C652-44F7-85DF-577387425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3992" y="1983323"/>
            <a:ext cx="5512941" cy="289135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66F44F2-528F-443F-8DF2-C6F3EBD8E9AD}"/>
              </a:ext>
            </a:extLst>
          </p:cNvPr>
          <p:cNvSpPr txBox="1">
            <a:spLocks/>
          </p:cNvSpPr>
          <p:nvPr/>
        </p:nvSpPr>
        <p:spPr>
          <a:xfrm>
            <a:off x="432885" y="1701350"/>
            <a:ext cx="5455124" cy="34553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Kontaktiraj nekoga od svojih prijatelja i raspitaj se o njihovim planovima za idući vikend. 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Prikupi sljedeće informacije: </a:t>
            </a:r>
          </a:p>
          <a:p>
            <a:pPr>
              <a:buFontTx/>
              <a:buChar char="-"/>
            </a:pP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name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</a:p>
          <a:p>
            <a:pPr>
              <a:buFontTx/>
              <a:buChar char="-"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date, </a:t>
            </a:r>
          </a:p>
          <a:p>
            <a:pPr>
              <a:buFontTx/>
              <a:buChar char="-"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time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when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he/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she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doing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something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Prikupljene informacije pretvori u rečenice koje ćeš zapisati u bilježnicu. 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Koristi PRESENT CONTINUOUS!</a:t>
            </a: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Picture 2" descr="Vidi izvornu sliku">
            <a:extLst>
              <a:ext uri="{FF2B5EF4-FFF2-40B4-BE49-F238E27FC236}">
                <a16:creationId xmlns:a16="http://schemas.microsoft.com/office/drawing/2014/main" id="{792AD48A-3D9A-47FA-A87F-A95757301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863" y="4092549"/>
            <a:ext cx="1119731" cy="17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Vidi izvornu sliku">
            <a:extLst>
              <a:ext uri="{FF2B5EF4-FFF2-40B4-BE49-F238E27FC236}">
                <a16:creationId xmlns:a16="http://schemas.microsoft.com/office/drawing/2014/main" id="{0C3A64FA-31D2-49B1-8CDB-7C43241881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8537" y="4388168"/>
            <a:ext cx="1119731" cy="17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400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2">
            <a:extLst>
              <a:ext uri="{FF2B5EF4-FFF2-40B4-BE49-F238E27FC236}">
                <a16:creationId xmlns:a16="http://schemas.microsoft.com/office/drawing/2014/main" id="{627812CC-7562-4B44-9253-E7DE9EEE9021}"/>
              </a:ext>
            </a:extLst>
          </p:cNvPr>
          <p:cNvSpPr txBox="1">
            <a:spLocks/>
          </p:cNvSpPr>
          <p:nvPr/>
        </p:nvSpPr>
        <p:spPr>
          <a:xfrm>
            <a:off x="242047" y="443753"/>
            <a:ext cx="11707906" cy="1051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Iako i Britanci i Amerikanci govore engleskim jezikom postoje određene razlike između britanskog i američkog engleskog jezika.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ECBF9539-E4A0-4DAF-8C40-638EB1F9E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76" y="1361286"/>
            <a:ext cx="3606302" cy="15373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34F1E2C9-2784-474B-9291-0D46AC5531D7}"/>
              </a:ext>
            </a:extLst>
          </p:cNvPr>
          <p:cNvSpPr txBox="1">
            <a:spLocks/>
          </p:cNvSpPr>
          <p:nvPr/>
        </p:nvSpPr>
        <p:spPr>
          <a:xfrm>
            <a:off x="4396373" y="1149049"/>
            <a:ext cx="7563404" cy="27619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Primjećuješ li da su posljednja dva slova zamijenila mjesta?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Evo još nekih riječi koje se u pisanju razlikuju u britanskom i američkom engleskom: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c</a:t>
            </a:r>
            <a:r>
              <a:rPr lang="en-US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olour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		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color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n</a:t>
            </a:r>
            <a:r>
              <a:rPr lang="en-US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eighbour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	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neighbor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</a:t>
            </a:r>
            <a:r>
              <a:rPr lang="en-US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rogramme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	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program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k</a:t>
            </a:r>
            <a:r>
              <a:rPr lang="en-US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ilometre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	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kilometer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AE4E0CE7-7F18-4761-B597-55B8D21D986D}"/>
              </a:ext>
            </a:extLst>
          </p:cNvPr>
          <p:cNvSpPr txBox="1">
            <a:spLocks/>
          </p:cNvSpPr>
          <p:nvPr/>
        </p:nvSpPr>
        <p:spPr>
          <a:xfrm>
            <a:off x="477047" y="4096061"/>
            <a:ext cx="11237906" cy="276193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Neke riječi su u potpunosti različite u britanskom i američkom engleskom: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a</a:t>
            </a:r>
            <a:r>
              <a:rPr lang="en-US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partment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		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flat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mobile phone 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		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cell phone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car park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		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parking lot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chemist 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		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drugstore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None/>
            </a:pP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primary school 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		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elementary school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h</a:t>
            </a:r>
            <a:r>
              <a:rPr lang="en-US" sz="2000" i="1" dirty="0" err="1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oliday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			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-18"/>
              </a:rPr>
              <a:t>vacation</a:t>
            </a: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25416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E58271E3-433B-4D4A-A95C-9D2C9E6189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66712"/>
            <a:ext cx="5667375" cy="61245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0BC057A1-9AA9-4009-8340-3E66C5DEBE48}"/>
              </a:ext>
            </a:extLst>
          </p:cNvPr>
          <p:cNvSpPr txBox="1">
            <a:spLocks/>
          </p:cNvSpPr>
          <p:nvPr/>
        </p:nvSpPr>
        <p:spPr>
          <a:xfrm>
            <a:off x="264081" y="2378427"/>
            <a:ext cx="5464690" cy="2101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Pogledaj 4. zadatak u udžbeniku na 12. stranici. 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Prema stvarima koje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Martha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ima u svojoj torbi, pretpostavi (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plans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and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arrangements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što će </a:t>
            </a:r>
            <a:r>
              <a:rPr lang="hr-HR" sz="2000" i="1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Martha</a:t>
            </a: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raditi sljedećeg tjedna. </a:t>
            </a:r>
          </a:p>
          <a:p>
            <a:pPr marL="0" indent="0">
              <a:buNone/>
            </a:pPr>
            <a:r>
              <a:rPr lang="hr-HR" sz="2000" i="1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Rečenice zapiši u bilježnicu.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bg1">
                  <a:lumMod val="50000"/>
                </a:schemeClr>
              </a:solidFill>
              <a:latin typeface="Avenir Next LT Pro" panose="020B0504020202020204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13772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812</Words>
  <Application>Microsoft Office PowerPoint</Application>
  <PresentationFormat>Široki zaslon</PresentationFormat>
  <Paragraphs>105</Paragraphs>
  <Slides>15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21" baseType="lpstr">
      <vt:lpstr>Arial</vt:lpstr>
      <vt:lpstr>Avenir Next LT Pro</vt:lpstr>
      <vt:lpstr>Calibri</vt:lpstr>
      <vt:lpstr>Calibri Light</vt:lpstr>
      <vt:lpstr>Cambria</vt:lpstr>
      <vt:lpstr>Tema sustava Office</vt:lpstr>
      <vt:lpstr>UNIT 1;  With you from the start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51</cp:revision>
  <dcterms:created xsi:type="dcterms:W3CDTF">2020-09-12T11:20:19Z</dcterms:created>
  <dcterms:modified xsi:type="dcterms:W3CDTF">2020-09-19T17:07:50Z</dcterms:modified>
</cp:coreProperties>
</file>